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</p:sldIdLst>
  <p:sldSz cy="5143500" cx="9144000"/>
  <p:notesSz cx="6858000" cy="9144000"/>
  <p:embeddedFontLst>
    <p:embeddedFont>
      <p:font typeface="Cantata One"/>
      <p:regular r:id="rId44"/>
    </p:embeddedFont>
    <p:embeddedFont>
      <p:font typeface="EB Garamond"/>
      <p:regular r:id="rId45"/>
      <p:bold r:id="rId46"/>
      <p:italic r:id="rId47"/>
      <p:boldItalic r:id="rId4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font" Target="fonts/CantataOne-regular.fntdata"/><Relationship Id="rId21" Type="http://schemas.openxmlformats.org/officeDocument/2006/relationships/slide" Target="slides/slide16.xml"/><Relationship Id="rId43" Type="http://schemas.openxmlformats.org/officeDocument/2006/relationships/slide" Target="slides/slide38.xml"/><Relationship Id="rId24" Type="http://schemas.openxmlformats.org/officeDocument/2006/relationships/slide" Target="slides/slide19.xml"/><Relationship Id="rId46" Type="http://schemas.openxmlformats.org/officeDocument/2006/relationships/font" Target="fonts/EBGaramond-bold.fntdata"/><Relationship Id="rId23" Type="http://schemas.openxmlformats.org/officeDocument/2006/relationships/slide" Target="slides/slide18.xml"/><Relationship Id="rId45" Type="http://schemas.openxmlformats.org/officeDocument/2006/relationships/font" Target="fonts/EBGaramond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48" Type="http://schemas.openxmlformats.org/officeDocument/2006/relationships/font" Target="fonts/EBGaramond-boldItalic.fntdata"/><Relationship Id="rId25" Type="http://schemas.openxmlformats.org/officeDocument/2006/relationships/slide" Target="slides/slide20.xml"/><Relationship Id="rId47" Type="http://schemas.openxmlformats.org/officeDocument/2006/relationships/font" Target="fonts/EBGaramond-italic.fnt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3e54fad4ffa_0_0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3" name="Google Shape;53;g3e54fad4ffa_0_0:notes"/>
          <p:cNvSpPr txBox="1"/>
          <p:nvPr>
            <p:ph idx="1" type="body"/>
          </p:nvPr>
        </p:nvSpPr>
        <p:spPr>
          <a:xfrm>
            <a:off x="0" y="0"/>
            <a:ext cx="39999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g3e54fad4ffa_0_0:notes"/>
          <p:cNvSpPr txBox="1"/>
          <p:nvPr>
            <p:ph idx="12" type="sldNum"/>
          </p:nvPr>
        </p:nvSpPr>
        <p:spPr>
          <a:xfrm>
            <a:off x="0" y="0"/>
            <a:ext cx="39999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e54fad4ffa_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e54fad4ffa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WA state auditor would have us believe that the cultural barriers of Hispanic voters preclude them from signing correctly, but not from submitting a ballot on time. While this is plausible, it is more likely that bureaucratic bias is affecting signature verification. 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e54fad4ffa_0_2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e54fad4ffa_0_2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WA state auditor would have us believe that the cultural barriers of Hispanic voters preclude them from signing correctly, but not from submitting a ballot on time. While this is plausible, it is more likely that bureaucratic bias is affecting signature verification. 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e54fad4ffa_0_2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e54fad4ffa_0_2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WA state auditor would have us believe that the cultural barriers of Hispanic voters preclude them from signing correctly, but not from submitting a ballot on time. While this is plausible, it is more likely that bureaucratic bias is affecting signature verification. 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e54fad4ffa_0_2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e54fad4ffa_0_2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WA state auditor would have us believe that the cultural barriers of Hispanic voters preclude them from signing correctly, but not from submitting a ballot on time. While this is plausible, it is more likely that bureaucratic bias is affecting signature verification. 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e54fad4ffa_0_1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e54fad4ffa_0_1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e54fad4ffa_0_1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e54fad4ffa_0_1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e54fad4ffa_0_1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e54fad4ffa_0_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e54fad4ffa_0_2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e54fad4ffa_0_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e54fad4ffa_0_2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e54fad4ffa_0_2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e54fad4ffa_0_2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e54fad4ffa_0_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e54fad4ffa_0_55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2" name="Google Shape;62;g3e54fad4ffa_0_55:notes"/>
          <p:cNvSpPr txBox="1"/>
          <p:nvPr>
            <p:ph idx="1" type="body"/>
          </p:nvPr>
        </p:nvSpPr>
        <p:spPr>
          <a:xfrm>
            <a:off x="0" y="0"/>
            <a:ext cx="39999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as a country are embracing voting by mail more and more, and especially in the west coast where several states have universal vote by mail. Overall I think this is a good thing because it is shown to increase turnout.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HOWEVER, the process of VBM is not </a:t>
            </a:r>
            <a:r>
              <a:rPr lang="en" sz="1200">
                <a:solidFill>
                  <a:schemeClr val="dk1"/>
                </a:solidFill>
              </a:rPr>
              <a:t>perfect, there are flaws. The main obstacle that I will talk about in this talk is that because voters are not physically present to verify their identity in a polling place, it has to be verified remotely, which can be tricky and leads to millions of rejected VBM ballots. </a:t>
            </a:r>
            <a:endParaRPr sz="12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  states conduct elections all-mail where every registered voter is sent a VBM ballot through the mail (California, Colorado, Hawaii, Nevada, Oregon, Utah, Vermont,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Washington)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28 states, offer “no-excuse” VBM, which means any voter can request and cast a VBM ballot, with no excuse or reason necessary, according to the National Conference of State Legislatures (NCSL).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https://electionlab.mit.edu/sites/default/files/2023-10/vote-by-mail.pdf </a:t>
            </a:r>
            <a:endParaRPr/>
          </a:p>
        </p:txBody>
      </p:sp>
      <p:sp>
        <p:nvSpPr>
          <p:cNvPr id="63" name="Google Shape;63;g3e54fad4ffa_0_55:notes"/>
          <p:cNvSpPr txBox="1"/>
          <p:nvPr>
            <p:ph idx="12" type="sldNum"/>
          </p:nvPr>
        </p:nvSpPr>
        <p:spPr>
          <a:xfrm>
            <a:off x="0" y="0"/>
            <a:ext cx="39999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e54fad4ffa_0_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e54fad4ffa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e54fad4ffa_0_3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e54fad4ffa_0_3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e54fad4ffa_0_2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e54fad4ffa_0_2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e54fad4ffa_0_2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e54fad4ffa_0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e54fad4ffa_0_2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e54fad4ffa_0_2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e54fad4ffa_0_3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e54fad4ffa_0_3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e54fad4ffa_0_2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e54fad4ffa_0_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e54fad4ffa_0_2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e54fad4ffa_0_2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e54fad4ffa_0_2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e54fad4ffa_0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e54fad4ffa_0_3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e54fad4ffa_0_3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e54fad4ffa_0_3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e54fad4ffa_0_3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e54fad4ffa_0_3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e54fad4ffa_0_3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e54fad4ffa_0_3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3e54fad4ffa_0_3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e54fad4ffa_0_3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e54fad4ffa_0_3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e54fad4ffa_0_3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3e54fad4ffa_0_3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e54fad4ffa_0_3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e54fad4ffa_0_3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e54fad4ffa_0_3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e54fad4ffa_0_3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e54fad4ffa_0_3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e54fad4ffa_0_3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e54fad4ffa_0_3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e54fad4ffa_0_3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e54fad4ffa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e54fad4ffa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e54fad4ffa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" name="Google Shape;82;g3e54fad4ffa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e54fad4ffa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e54fad4ffa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e54fad4ffa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e54fad4ffa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e54fad4ffa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e54fad4ffa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e54fad4ffa_0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e54fad4ffa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 answer these questions, I think it is best to create my own data using experiments. This lets me isolate one feature at a time, something that the analysis of voter files does not allow for. 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8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9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1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2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6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4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0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1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3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0284C7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/>
          <p:nvPr/>
        </p:nvSpPr>
        <p:spPr>
          <a:xfrm>
            <a:off x="113450" y="258425"/>
            <a:ext cx="4608900" cy="27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chemeClr val="lt1"/>
                </a:solidFill>
                <a:latin typeface="Cantata One"/>
                <a:ea typeface="Cantata One"/>
                <a:cs typeface="Cantata One"/>
                <a:sym typeface="Cantata One"/>
              </a:rPr>
              <a:t>Analyzing Rejected and Undeliverable Ballots in California's 2025 Special Election</a:t>
            </a:r>
            <a:endParaRPr b="1" sz="2800">
              <a:solidFill>
                <a:schemeClr val="lt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lt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chemeClr val="lt1"/>
                </a:solidFill>
                <a:latin typeface="Cantata One"/>
                <a:ea typeface="Cantata One"/>
                <a:cs typeface="Cantata One"/>
                <a:sym typeface="Cantata One"/>
              </a:rPr>
              <a:t>ESRA 2026</a:t>
            </a:r>
            <a:endParaRPr b="1" sz="2800">
              <a:solidFill>
                <a:schemeClr val="lt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14"/>
          <p:cNvSpPr/>
          <p:nvPr/>
        </p:nvSpPr>
        <p:spPr>
          <a:xfrm>
            <a:off x="188925" y="3723850"/>
            <a:ext cx="2677500" cy="3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Cantata One"/>
                <a:ea typeface="Cantata One"/>
                <a:cs typeface="Cantata One"/>
                <a:sym typeface="Cantata One"/>
              </a:rPr>
              <a:t>Michael Herndon</a:t>
            </a:r>
            <a:endParaRPr sz="1300">
              <a:solidFill>
                <a:srgbClr val="FFFFFF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300">
                <a:solidFill>
                  <a:srgbClr val="FFFFFF"/>
                </a:solidFill>
                <a:latin typeface="Cantata One"/>
                <a:ea typeface="Cantata One"/>
                <a:cs typeface="Cantata One"/>
                <a:sym typeface="Cantata One"/>
              </a:rPr>
              <a:t>PhD Candidate UCLA Political Science</a:t>
            </a:r>
            <a:endParaRPr sz="13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</p:txBody>
      </p:sp>
      <p:pic>
        <p:nvPicPr>
          <p:cNvPr id="58" name="Google Shape;58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97437" y="0"/>
            <a:ext cx="4246562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07393" y="3574572"/>
            <a:ext cx="1590031" cy="156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3"/>
          <p:cNvSpPr txBox="1"/>
          <p:nvPr>
            <p:ph type="ctrTitle"/>
          </p:nvPr>
        </p:nvSpPr>
        <p:spPr>
          <a:xfrm>
            <a:off x="0" y="0"/>
            <a:ext cx="9144000" cy="525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160">
              <a:solidFill>
                <a:srgbClr val="000000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2160">
                <a:solidFill>
                  <a:srgbClr val="000000"/>
                </a:solidFill>
                <a:latin typeface="Cantata One"/>
                <a:ea typeface="Cantata One"/>
                <a:cs typeface="Cantata One"/>
                <a:sym typeface="Cantata One"/>
              </a:rPr>
              <a:t>Gender as a Benchmark for Equitable Ballot Rejection</a:t>
            </a:r>
            <a:endParaRPr b="1" sz="2160">
              <a:solidFill>
                <a:srgbClr val="000000"/>
              </a:solidFill>
              <a:latin typeface="Cantata One"/>
              <a:ea typeface="Cantata One"/>
              <a:cs typeface="Cantata One"/>
              <a:sym typeface="Cantata One"/>
            </a:endParaRPr>
          </a:p>
        </p:txBody>
      </p:sp>
      <p:sp>
        <p:nvSpPr>
          <p:cNvPr id="116" name="Google Shape;116;p23"/>
          <p:cNvSpPr txBox="1"/>
          <p:nvPr>
            <p:ph type="ctrTitle"/>
          </p:nvPr>
        </p:nvSpPr>
        <p:spPr>
          <a:xfrm>
            <a:off x="0" y="465500"/>
            <a:ext cx="3050100" cy="461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Cantata One"/>
                <a:ea typeface="Cantata One"/>
                <a:cs typeface="Cantata One"/>
                <a:sym typeface="Cantata One"/>
              </a:rPr>
              <a:t>Using data from the California Secretary of State’s Office I calculated: </a:t>
            </a:r>
            <a:r>
              <a:rPr lang="en" sz="1500">
                <a:solidFill>
                  <a:srgbClr val="000000"/>
                </a:solidFill>
                <a:latin typeface="Cantata One"/>
                <a:ea typeface="Cantata One"/>
                <a:cs typeface="Cantata One"/>
                <a:sym typeface="Cantata One"/>
              </a:rPr>
              <a:t> </a:t>
            </a:r>
            <a:endParaRPr sz="1500">
              <a:solidFill>
                <a:srgbClr val="000000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0000"/>
                </a:solidFill>
                <a:latin typeface="Cantata One"/>
                <a:ea typeface="Cantata One"/>
                <a:cs typeface="Cantata One"/>
                <a:sym typeface="Cantata One"/>
              </a:rPr>
              <a:t> </a:t>
            </a:r>
            <a:endParaRPr sz="1500">
              <a:solidFill>
                <a:srgbClr val="000000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 u="sng">
                <a:latin typeface="Cantata One"/>
                <a:ea typeface="Cantata One"/>
                <a:cs typeface="Cantata One"/>
                <a:sym typeface="Cantata One"/>
              </a:rPr>
              <a:t>Signature rejection rates</a:t>
            </a:r>
            <a:r>
              <a:rPr lang="en" sz="1500">
                <a:latin typeface="Cantata One"/>
                <a:ea typeface="Cantata One"/>
                <a:cs typeface="Cantata One"/>
                <a:sym typeface="Cantata One"/>
              </a:rPr>
              <a:t> for male and female voters.</a:t>
            </a:r>
            <a:endParaRPr i="1" sz="1500" u="sng">
              <a:solidFill>
                <a:srgbClr val="000000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 sz="1500">
                <a:solidFill>
                  <a:srgbClr val="000000"/>
                </a:solidFill>
                <a:latin typeface="Cantata One"/>
                <a:ea typeface="Cantata One"/>
                <a:cs typeface="Cantata One"/>
                <a:sym typeface="Cantata One"/>
              </a:rPr>
            </a:br>
            <a:endParaRPr sz="1500">
              <a:solidFill>
                <a:srgbClr val="000000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Cantata One"/>
                <a:ea typeface="Cantata One"/>
                <a:cs typeface="Cantata One"/>
                <a:sym typeface="Cantata One"/>
              </a:rPr>
              <a:t>H1: Male and female voters are equally likely to have their VBM signature rejected.</a:t>
            </a:r>
            <a:endParaRPr sz="1500"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Cantata One"/>
              <a:ea typeface="Cantata One"/>
              <a:cs typeface="Cantata One"/>
              <a:sym typeface="Cantata One"/>
            </a:endParaRPr>
          </a:p>
        </p:txBody>
      </p:sp>
      <p:pic>
        <p:nvPicPr>
          <p:cNvPr id="117" name="Google Shape;11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5150" y="617900"/>
            <a:ext cx="4838850" cy="431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ctrTitle"/>
          </p:nvPr>
        </p:nvSpPr>
        <p:spPr>
          <a:xfrm>
            <a:off x="0" y="0"/>
            <a:ext cx="9144000" cy="525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160">
              <a:solidFill>
                <a:srgbClr val="000000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2160">
                <a:solidFill>
                  <a:srgbClr val="000000"/>
                </a:solidFill>
                <a:latin typeface="Cantata One"/>
                <a:ea typeface="Cantata One"/>
                <a:cs typeface="Cantata One"/>
                <a:sym typeface="Cantata One"/>
              </a:rPr>
              <a:t>Gender as a Benchmark for Equitable Ballot Rejection</a:t>
            </a:r>
            <a:endParaRPr b="1" sz="2160">
              <a:solidFill>
                <a:srgbClr val="000000"/>
              </a:solidFill>
              <a:latin typeface="Cantata One"/>
              <a:ea typeface="Cantata One"/>
              <a:cs typeface="Cantata One"/>
              <a:sym typeface="Cantata One"/>
            </a:endParaRPr>
          </a:p>
        </p:txBody>
      </p:sp>
      <p:sp>
        <p:nvSpPr>
          <p:cNvPr id="123" name="Google Shape;123;p24"/>
          <p:cNvSpPr txBox="1"/>
          <p:nvPr>
            <p:ph type="ctrTitle"/>
          </p:nvPr>
        </p:nvSpPr>
        <p:spPr>
          <a:xfrm>
            <a:off x="0" y="465500"/>
            <a:ext cx="3050100" cy="461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Cantata One"/>
                <a:ea typeface="Cantata One"/>
                <a:cs typeface="Cantata One"/>
                <a:sym typeface="Cantata One"/>
              </a:rPr>
              <a:t>Using data from the California Secretary of State’s Office I calculated: </a:t>
            </a:r>
            <a:r>
              <a:rPr lang="en" sz="1500">
                <a:solidFill>
                  <a:srgbClr val="000000"/>
                </a:solidFill>
                <a:latin typeface="Cantata One"/>
                <a:ea typeface="Cantata One"/>
                <a:cs typeface="Cantata One"/>
                <a:sym typeface="Cantata One"/>
              </a:rPr>
              <a:t> </a:t>
            </a:r>
            <a:endParaRPr sz="1500">
              <a:solidFill>
                <a:srgbClr val="000000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0000"/>
                </a:solidFill>
                <a:latin typeface="Cantata One"/>
                <a:ea typeface="Cantata One"/>
                <a:cs typeface="Cantata One"/>
                <a:sym typeface="Cantata One"/>
              </a:rPr>
              <a:t> </a:t>
            </a:r>
            <a:endParaRPr sz="1500">
              <a:solidFill>
                <a:srgbClr val="000000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 u="sng">
                <a:latin typeface="Cantata One"/>
                <a:ea typeface="Cantata One"/>
                <a:cs typeface="Cantata One"/>
                <a:sym typeface="Cantata One"/>
              </a:rPr>
              <a:t>Signature rejection rates</a:t>
            </a:r>
            <a:r>
              <a:rPr lang="en" sz="1500">
                <a:latin typeface="Cantata One"/>
                <a:ea typeface="Cantata One"/>
                <a:cs typeface="Cantata One"/>
                <a:sym typeface="Cantata One"/>
              </a:rPr>
              <a:t> for male and female voters.</a:t>
            </a:r>
            <a:endParaRPr i="1" sz="1500" u="sng">
              <a:solidFill>
                <a:srgbClr val="000000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 sz="1500">
                <a:solidFill>
                  <a:srgbClr val="000000"/>
                </a:solidFill>
                <a:latin typeface="Cantata One"/>
                <a:ea typeface="Cantata One"/>
                <a:cs typeface="Cantata One"/>
                <a:sym typeface="Cantata One"/>
              </a:rPr>
            </a:br>
            <a:endParaRPr sz="1500">
              <a:solidFill>
                <a:srgbClr val="000000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Cantata One"/>
                <a:ea typeface="Cantata One"/>
                <a:cs typeface="Cantata One"/>
                <a:sym typeface="Cantata One"/>
              </a:rPr>
              <a:t>H1: Male and female voters are equally likely to have their VBM signature rejected.</a:t>
            </a:r>
            <a:endParaRPr sz="1500"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Cantata One"/>
              <a:ea typeface="Cantata One"/>
              <a:cs typeface="Cantata One"/>
              <a:sym typeface="Cantata One"/>
            </a:endParaRPr>
          </a:p>
        </p:txBody>
      </p:sp>
      <p:pic>
        <p:nvPicPr>
          <p:cNvPr id="124" name="Google Shape;12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5150" y="617900"/>
            <a:ext cx="4838850" cy="431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 txBox="1"/>
          <p:nvPr>
            <p:ph type="ctrTitle"/>
          </p:nvPr>
        </p:nvSpPr>
        <p:spPr>
          <a:xfrm>
            <a:off x="0" y="0"/>
            <a:ext cx="9144000" cy="525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160">
              <a:solidFill>
                <a:srgbClr val="000000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2160">
                <a:solidFill>
                  <a:srgbClr val="000000"/>
                </a:solidFill>
                <a:latin typeface="Cantata One"/>
                <a:ea typeface="Cantata One"/>
                <a:cs typeface="Cantata One"/>
                <a:sym typeface="Cantata One"/>
              </a:rPr>
              <a:t>Gender as a Benchmark for Equitable Ballot Rejection</a:t>
            </a:r>
            <a:endParaRPr b="1" sz="2160">
              <a:solidFill>
                <a:srgbClr val="000000"/>
              </a:solidFill>
              <a:latin typeface="Cantata One"/>
              <a:ea typeface="Cantata One"/>
              <a:cs typeface="Cantata One"/>
              <a:sym typeface="Cantata One"/>
            </a:endParaRPr>
          </a:p>
        </p:txBody>
      </p:sp>
      <p:sp>
        <p:nvSpPr>
          <p:cNvPr id="130" name="Google Shape;130;p25"/>
          <p:cNvSpPr txBox="1"/>
          <p:nvPr>
            <p:ph type="ctrTitle"/>
          </p:nvPr>
        </p:nvSpPr>
        <p:spPr>
          <a:xfrm>
            <a:off x="0" y="465500"/>
            <a:ext cx="3050100" cy="461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Cantata One"/>
                <a:ea typeface="Cantata One"/>
                <a:cs typeface="Cantata One"/>
                <a:sym typeface="Cantata One"/>
              </a:rPr>
              <a:t>Using data from the California Secretary of State’s Office I calculated: </a:t>
            </a:r>
            <a:r>
              <a:rPr lang="en" sz="1500">
                <a:solidFill>
                  <a:srgbClr val="000000"/>
                </a:solidFill>
                <a:latin typeface="Cantata One"/>
                <a:ea typeface="Cantata One"/>
                <a:cs typeface="Cantata One"/>
                <a:sym typeface="Cantata One"/>
              </a:rPr>
              <a:t> </a:t>
            </a:r>
            <a:endParaRPr sz="1500">
              <a:solidFill>
                <a:srgbClr val="000000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0000"/>
                </a:solidFill>
                <a:latin typeface="Cantata One"/>
                <a:ea typeface="Cantata One"/>
                <a:cs typeface="Cantata One"/>
                <a:sym typeface="Cantata One"/>
              </a:rPr>
              <a:t> </a:t>
            </a:r>
            <a:endParaRPr sz="1500">
              <a:solidFill>
                <a:srgbClr val="000000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 u="sng">
                <a:latin typeface="Cantata One"/>
                <a:ea typeface="Cantata One"/>
                <a:cs typeface="Cantata One"/>
                <a:sym typeface="Cantata One"/>
              </a:rPr>
              <a:t>Signature rejection rates</a:t>
            </a:r>
            <a:r>
              <a:rPr lang="en" sz="1500">
                <a:latin typeface="Cantata One"/>
                <a:ea typeface="Cantata One"/>
                <a:cs typeface="Cantata One"/>
                <a:sym typeface="Cantata One"/>
              </a:rPr>
              <a:t> for male and female voters.</a:t>
            </a:r>
            <a:endParaRPr i="1" sz="1500" u="sng">
              <a:solidFill>
                <a:srgbClr val="000000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 sz="1500">
                <a:solidFill>
                  <a:srgbClr val="000000"/>
                </a:solidFill>
                <a:latin typeface="Cantata One"/>
                <a:ea typeface="Cantata One"/>
                <a:cs typeface="Cantata One"/>
                <a:sym typeface="Cantata One"/>
              </a:rPr>
            </a:br>
            <a:endParaRPr sz="1500">
              <a:solidFill>
                <a:srgbClr val="000000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Cantata One"/>
                <a:ea typeface="Cantata One"/>
                <a:cs typeface="Cantata One"/>
                <a:sym typeface="Cantata One"/>
              </a:rPr>
              <a:t>H1: Male and female voters are equally likely to have their VBM signature rejected.</a:t>
            </a:r>
            <a:endParaRPr sz="1500"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Cantata One"/>
              <a:ea typeface="Cantata One"/>
              <a:cs typeface="Cantata One"/>
              <a:sym typeface="Cantata One"/>
            </a:endParaRPr>
          </a:p>
        </p:txBody>
      </p:sp>
      <p:pic>
        <p:nvPicPr>
          <p:cNvPr id="131" name="Google Shape;13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54900" y="747850"/>
            <a:ext cx="5789102" cy="405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/>
          <p:cNvSpPr txBox="1"/>
          <p:nvPr>
            <p:ph type="ctrTitle"/>
          </p:nvPr>
        </p:nvSpPr>
        <p:spPr>
          <a:xfrm>
            <a:off x="0" y="0"/>
            <a:ext cx="9144000" cy="525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160">
              <a:solidFill>
                <a:srgbClr val="000000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2160">
                <a:solidFill>
                  <a:srgbClr val="000000"/>
                </a:solidFill>
                <a:latin typeface="Cantata One"/>
                <a:ea typeface="Cantata One"/>
                <a:cs typeface="Cantata One"/>
                <a:sym typeface="Cantata One"/>
              </a:rPr>
              <a:t>Hypotheses</a:t>
            </a:r>
            <a:endParaRPr b="1" sz="2160">
              <a:solidFill>
                <a:srgbClr val="000000"/>
              </a:solidFill>
              <a:latin typeface="Cantata One"/>
              <a:ea typeface="Cantata One"/>
              <a:cs typeface="Cantata One"/>
              <a:sym typeface="Cantata One"/>
            </a:endParaRPr>
          </a:p>
        </p:txBody>
      </p:sp>
      <p:sp>
        <p:nvSpPr>
          <p:cNvPr id="137" name="Google Shape;137;p26"/>
          <p:cNvSpPr txBox="1"/>
          <p:nvPr>
            <p:ph type="ctrTitle"/>
          </p:nvPr>
        </p:nvSpPr>
        <p:spPr>
          <a:xfrm>
            <a:off x="0" y="525300"/>
            <a:ext cx="9144000" cy="461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Cantata One"/>
                <a:ea typeface="Cantata One"/>
                <a:cs typeface="Cantata One"/>
                <a:sym typeface="Cantata One"/>
              </a:rPr>
              <a:t>Using 2025 election data from the California Secretary of State’s Office </a:t>
            </a:r>
            <a:r>
              <a:rPr lang="en" sz="1500">
                <a:solidFill>
                  <a:srgbClr val="000000"/>
                </a:solidFill>
                <a:latin typeface="Cantata One"/>
                <a:ea typeface="Cantata One"/>
                <a:cs typeface="Cantata One"/>
                <a:sym typeface="Cantata One"/>
              </a:rPr>
              <a:t>I predict:</a:t>
            </a:r>
            <a:endParaRPr sz="1500">
              <a:solidFill>
                <a:srgbClr val="000000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antata One"/>
              <a:buChar char="●"/>
            </a:pPr>
            <a:r>
              <a:rPr lang="en" sz="1500">
                <a:solidFill>
                  <a:srgbClr val="000000"/>
                </a:solidFill>
                <a:latin typeface="Cantata One"/>
                <a:ea typeface="Cantata One"/>
                <a:cs typeface="Cantata One"/>
                <a:sym typeface="Cantata One"/>
              </a:rPr>
              <a:t>H1: Non-White voters are more likely to experience ballot rejection for signature mismatch, late submission and undeliverable ballots compared to White voters.</a:t>
            </a:r>
            <a:endParaRPr sz="1500">
              <a:solidFill>
                <a:srgbClr val="000000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antata One"/>
              <a:buChar char="●"/>
            </a:pPr>
            <a:r>
              <a:rPr lang="en" sz="1500">
                <a:solidFill>
                  <a:srgbClr val="000000"/>
                </a:solidFill>
                <a:latin typeface="Cantata One"/>
                <a:ea typeface="Cantata One"/>
                <a:cs typeface="Cantata One"/>
                <a:sym typeface="Cantata One"/>
              </a:rPr>
              <a:t>H2: </a:t>
            </a:r>
            <a:r>
              <a:rPr lang="en" sz="1500">
                <a:latin typeface="Cantata One"/>
                <a:ea typeface="Cantata One"/>
                <a:cs typeface="Cantata One"/>
                <a:sym typeface="Cantata One"/>
              </a:rPr>
              <a:t>Younger</a:t>
            </a:r>
            <a:r>
              <a:rPr lang="en" sz="1500">
                <a:latin typeface="Cantata One"/>
                <a:ea typeface="Cantata One"/>
                <a:cs typeface="Cantata One"/>
                <a:sym typeface="Cantata One"/>
              </a:rPr>
              <a:t> voters are more likely to experience ballot rejection for signature mismatch, late submission and undeliverable ballots compared to older voters.</a:t>
            </a:r>
            <a:endParaRPr sz="1500"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0000"/>
                </a:solidFill>
                <a:latin typeface="Cantata One"/>
                <a:ea typeface="Cantata One"/>
                <a:cs typeface="Cantata One"/>
                <a:sym typeface="Cantata One"/>
              </a:rPr>
              <a:t> </a:t>
            </a:r>
            <a:endParaRPr sz="1500">
              <a:solidFill>
                <a:srgbClr val="000000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  <a:latin typeface="Cantata One"/>
              <a:ea typeface="Cantata One"/>
              <a:cs typeface="Cantata One"/>
              <a:sym typeface="Cantata One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1538" y="152400"/>
            <a:ext cx="7380936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9875" y="152400"/>
            <a:ext cx="7724239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488" y="152400"/>
            <a:ext cx="8101028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0"/>
          <p:cNvSpPr txBox="1"/>
          <p:nvPr/>
        </p:nvSpPr>
        <p:spPr>
          <a:xfrm>
            <a:off x="0" y="1891800"/>
            <a:ext cx="9144000" cy="135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914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LATE REJECTION BY RACE</a:t>
            </a:r>
            <a:endParaRPr b="1" sz="30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914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-4191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ntata One"/>
              <a:buAutoNum type="arabicPeriod"/>
            </a:pPr>
            <a:r>
              <a:rPr b="1" lang="en" sz="30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LATINO VS. WHITE</a:t>
            </a:r>
            <a:endParaRPr b="1" sz="30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-4191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ntata One"/>
              <a:buAutoNum type="arabicPeriod"/>
            </a:pPr>
            <a:r>
              <a:rPr b="1" lang="en" sz="30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BLACK VS. WHITE</a:t>
            </a:r>
            <a:endParaRPr b="1" sz="30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-4191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ntata One"/>
              <a:buAutoNum type="arabicPeriod"/>
            </a:pPr>
            <a:r>
              <a:rPr b="1" lang="en" sz="30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ASIAN VS. WHITE</a:t>
            </a:r>
            <a:endParaRPr b="1" sz="30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3763" y="152400"/>
            <a:ext cx="8516468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89488"/>
            <a:ext cx="8839201" cy="47645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graph showing the number of people in the election&#10;&#10;AI-generated content may be incorrect." id="65" name="Google Shape;6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1269" y="9939"/>
            <a:ext cx="708195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5"/>
          <p:cNvSpPr txBox="1"/>
          <p:nvPr/>
        </p:nvSpPr>
        <p:spPr>
          <a:xfrm>
            <a:off x="6063342" y="587829"/>
            <a:ext cx="22317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8 All-mail States &amp; DC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28 “no-excuse” States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318263"/>
            <a:ext cx="8839201" cy="45069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4"/>
          <p:cNvSpPr txBox="1"/>
          <p:nvPr/>
        </p:nvSpPr>
        <p:spPr>
          <a:xfrm>
            <a:off x="0" y="1891800"/>
            <a:ext cx="9144000" cy="135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914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UNDELIVERABLE</a:t>
            </a:r>
            <a:r>
              <a:rPr b="1" lang="en" sz="30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 BALLOTS BY RACE</a:t>
            </a:r>
            <a:endParaRPr b="1" sz="30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914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-4191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ntata One"/>
              <a:buAutoNum type="arabicPeriod"/>
            </a:pPr>
            <a:r>
              <a:rPr b="1" lang="en" sz="30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LATINO VS. WHITE</a:t>
            </a:r>
            <a:endParaRPr b="1" sz="30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-4191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ntata One"/>
              <a:buAutoNum type="arabicPeriod"/>
            </a:pPr>
            <a:r>
              <a:rPr b="1" lang="en" sz="30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BLACK VS. WHITE</a:t>
            </a:r>
            <a:endParaRPr b="1" sz="30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-4191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ntata One"/>
              <a:buAutoNum type="arabicPeriod"/>
            </a:pPr>
            <a:r>
              <a:rPr b="1" lang="en" sz="30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ASIAN VS. WHITE</a:t>
            </a:r>
            <a:endParaRPr b="1" sz="30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2038" y="152400"/>
            <a:ext cx="783991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2975" y="152400"/>
            <a:ext cx="8258051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58363"/>
            <a:ext cx="8839197" cy="46267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8"/>
          <p:cNvSpPr txBox="1"/>
          <p:nvPr/>
        </p:nvSpPr>
        <p:spPr>
          <a:xfrm>
            <a:off x="0" y="1956575"/>
            <a:ext cx="9144000" cy="135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SIGNATURE REJECTION</a:t>
            </a:r>
            <a:r>
              <a:rPr b="1" lang="en" sz="30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 BY RACE AND AGE</a:t>
            </a:r>
            <a:endParaRPr b="1" sz="30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914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-4191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ntata One"/>
              <a:buAutoNum type="arabicPeriod"/>
            </a:pPr>
            <a:r>
              <a:rPr b="1" lang="en" sz="30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LATINO VS. WHITE</a:t>
            </a:r>
            <a:endParaRPr b="1" sz="30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-4191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ntata One"/>
              <a:buAutoNum type="arabicPeriod"/>
            </a:pPr>
            <a:r>
              <a:rPr b="1" lang="en" sz="30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BLACK VS. WHITE</a:t>
            </a:r>
            <a:endParaRPr b="1" sz="30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-4191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ntata One"/>
              <a:buAutoNum type="arabicPeriod"/>
            </a:pPr>
            <a:r>
              <a:rPr b="1" lang="en" sz="30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ASIAN VS. WHITE</a:t>
            </a:r>
            <a:endParaRPr b="1" sz="30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2100" y="152400"/>
            <a:ext cx="8599788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37075"/>
            <a:ext cx="8839202" cy="46693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3788" y="152400"/>
            <a:ext cx="737641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42"/>
          <p:cNvSpPr txBox="1"/>
          <p:nvPr/>
        </p:nvSpPr>
        <p:spPr>
          <a:xfrm>
            <a:off x="0" y="1956575"/>
            <a:ext cx="9144000" cy="135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LATE</a:t>
            </a:r>
            <a:r>
              <a:rPr b="1" lang="en" sz="30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 REJECTION BY RACE AND AGE</a:t>
            </a:r>
            <a:endParaRPr b="1" sz="30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914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-4191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ntata One"/>
              <a:buAutoNum type="arabicPeriod"/>
            </a:pPr>
            <a:r>
              <a:rPr b="1" lang="en" sz="30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LATINO VS. WHITE</a:t>
            </a:r>
            <a:endParaRPr b="1" sz="30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-4191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ntata One"/>
              <a:buAutoNum type="arabicPeriod"/>
            </a:pPr>
            <a:r>
              <a:rPr b="1" lang="en" sz="30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BLACK VS. WHITE</a:t>
            </a:r>
            <a:endParaRPr b="1" sz="30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-4191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ntata One"/>
              <a:buAutoNum type="arabicPeriod"/>
            </a:pPr>
            <a:r>
              <a:rPr b="1" lang="en" sz="30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ASIAN VS. WHITE</a:t>
            </a:r>
            <a:endParaRPr b="1" sz="30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6" title="Screenshot 2026-05-29 at 12.15.22 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4313" y="204650"/>
            <a:ext cx="8575375" cy="1561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8438" y="1999869"/>
            <a:ext cx="4125863" cy="129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081075" y="3346005"/>
            <a:ext cx="4241698" cy="12042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8350" y="152400"/>
            <a:ext cx="7147307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3050" y="152400"/>
            <a:ext cx="7517906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7475" y="152400"/>
            <a:ext cx="7929041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6"/>
          <p:cNvSpPr txBox="1"/>
          <p:nvPr/>
        </p:nvSpPr>
        <p:spPr>
          <a:xfrm>
            <a:off x="0" y="1956575"/>
            <a:ext cx="9144000" cy="135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UNDELIVERABLE BALLOTS</a:t>
            </a:r>
            <a:r>
              <a:rPr b="1" lang="en" sz="30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 BY RACE AND AGE</a:t>
            </a:r>
            <a:endParaRPr b="1" sz="30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914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-4191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ntata One"/>
              <a:buAutoNum type="arabicPeriod"/>
            </a:pPr>
            <a:r>
              <a:rPr b="1" lang="en" sz="30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LATINO VS. WHITE</a:t>
            </a:r>
            <a:endParaRPr b="1" sz="30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-4191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ntata One"/>
              <a:buAutoNum type="arabicPeriod"/>
            </a:pPr>
            <a:r>
              <a:rPr b="1" lang="en" sz="30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BLACK VS. WHITE</a:t>
            </a:r>
            <a:endParaRPr b="1" sz="30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-4191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ntata One"/>
              <a:buAutoNum type="arabicPeriod"/>
            </a:pPr>
            <a:r>
              <a:rPr b="1" lang="en" sz="30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ASIAN VS. WHITE</a:t>
            </a:r>
            <a:endParaRPr b="1" sz="30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0813" y="152400"/>
            <a:ext cx="7262376" cy="48386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4275" y="152400"/>
            <a:ext cx="7135448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7150" y="152400"/>
            <a:ext cx="7489690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50"/>
          <p:cNvSpPr txBox="1"/>
          <p:nvPr/>
        </p:nvSpPr>
        <p:spPr>
          <a:xfrm>
            <a:off x="0" y="0"/>
            <a:ext cx="9144000" cy="135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Conclusion</a:t>
            </a:r>
            <a:endParaRPr sz="18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</p:txBody>
      </p:sp>
      <p:sp>
        <p:nvSpPr>
          <p:cNvPr id="258" name="Google Shape;258;p50"/>
          <p:cNvSpPr txBox="1"/>
          <p:nvPr/>
        </p:nvSpPr>
        <p:spPr>
          <a:xfrm>
            <a:off x="115400" y="1359900"/>
            <a:ext cx="9144000" cy="378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ntata One"/>
              <a:buAutoNum type="arabicPeriod"/>
            </a:pPr>
            <a:r>
              <a:rPr lang="en" sz="18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Non-White voters and especially Latinos were more likely to get their signatures rejected compared to White voters in 2025. </a:t>
            </a:r>
            <a:endParaRPr sz="18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-3429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ntata One"/>
              <a:buAutoNum type="arabicPeriod"/>
            </a:pPr>
            <a:r>
              <a:rPr lang="en" sz="18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Non-White voters were only slightly more likely to submit a late ballot compared to White voters. </a:t>
            </a:r>
            <a:endParaRPr sz="18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-3429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ntata One"/>
              <a:buAutoNum type="arabicPeriod"/>
            </a:pPr>
            <a:r>
              <a:rPr lang="en" sz="18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Latino and Black voters were more likely to have an undeliverable ballot than White voters.</a:t>
            </a:r>
            <a:endParaRPr sz="18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-3429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ntata One"/>
              <a:buAutoNum type="arabicPeriod"/>
            </a:pPr>
            <a:r>
              <a:rPr lang="en" sz="18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Young voters of all races are more likely to experience ballot rejection across all reasons compared to older voters.</a:t>
            </a:r>
            <a:endParaRPr sz="18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51"/>
          <p:cNvSpPr txBox="1"/>
          <p:nvPr/>
        </p:nvSpPr>
        <p:spPr>
          <a:xfrm>
            <a:off x="0" y="0"/>
            <a:ext cx="9144000" cy="135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Future Research</a:t>
            </a:r>
            <a:endParaRPr sz="18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</p:txBody>
      </p:sp>
      <p:sp>
        <p:nvSpPr>
          <p:cNvPr id="264" name="Google Shape;264;p51"/>
          <p:cNvSpPr txBox="1"/>
          <p:nvPr/>
        </p:nvSpPr>
        <p:spPr>
          <a:xfrm>
            <a:off x="115400" y="1359900"/>
            <a:ext cx="9144000" cy="378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ntata One"/>
              <a:buAutoNum type="arabicPeriod"/>
            </a:pPr>
            <a:r>
              <a:rPr lang="en" sz="18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Control for voting experience in addition to age and race</a:t>
            </a:r>
            <a:endParaRPr sz="18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-3429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ntata One"/>
              <a:buAutoNum type="arabicPeriod"/>
            </a:pPr>
            <a:r>
              <a:rPr lang="en" sz="18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Analyze ballot rejection across more elections and states</a:t>
            </a:r>
            <a:endParaRPr sz="18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-34290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ntata One"/>
              <a:buAutoNum type="arabicPeriod"/>
            </a:pPr>
            <a:r>
              <a:rPr lang="en" sz="18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Incorporate ballot curing rates into the analysis</a:t>
            </a:r>
            <a:endParaRPr sz="18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38524" y="378350"/>
            <a:ext cx="6805473" cy="476515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7"/>
          <p:cNvSpPr txBox="1"/>
          <p:nvPr/>
        </p:nvSpPr>
        <p:spPr>
          <a:xfrm>
            <a:off x="0" y="242050"/>
            <a:ext cx="2256300" cy="34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Total Ballot Rejection in California: 2012-2025</a:t>
            </a:r>
            <a:endParaRPr sz="26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0" y="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">
                <a:latin typeface="EB Garamond"/>
                <a:ea typeface="EB Garamond"/>
                <a:cs typeface="EB Garamond"/>
                <a:sym typeface="EB Garamond"/>
              </a:rPr>
              <a:t>Breakdown of Rejected Ballot Reasons - 2020</a:t>
            </a:r>
            <a:endParaRPr b="1">
              <a:latin typeface="EB Garamond"/>
              <a:ea typeface="EB Garamond"/>
              <a:cs typeface="EB Garamond"/>
              <a:sym typeface="EB Garamond"/>
            </a:endParaRPr>
          </a:p>
        </p:txBody>
      </p:sp>
      <p:pic>
        <p:nvPicPr>
          <p:cNvPr id="85" name="Google Shape;85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44098" y="687800"/>
            <a:ext cx="5855801" cy="4210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60600" y="323775"/>
            <a:ext cx="6883400" cy="4819724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9"/>
          <p:cNvSpPr txBox="1"/>
          <p:nvPr/>
        </p:nvSpPr>
        <p:spPr>
          <a:xfrm>
            <a:off x="0" y="0"/>
            <a:ext cx="2260500" cy="39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California ballot rejection reasons in </a:t>
            </a:r>
            <a:r>
              <a:rPr b="1" lang="en" sz="1800" u="sng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2022</a:t>
            </a:r>
            <a:r>
              <a:rPr lang="en" sz="18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 general election. </a:t>
            </a:r>
            <a:r>
              <a:rPr lang="en" sz="18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 </a:t>
            </a:r>
            <a:endParaRPr sz="18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17975" y="293925"/>
            <a:ext cx="6926024" cy="4849576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20"/>
          <p:cNvSpPr txBox="1"/>
          <p:nvPr/>
        </p:nvSpPr>
        <p:spPr>
          <a:xfrm>
            <a:off x="0" y="242050"/>
            <a:ext cx="2256300" cy="34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Ballot Rejection Rate in California: 2012-2025</a:t>
            </a:r>
            <a:endParaRPr sz="26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53750" y="389000"/>
            <a:ext cx="6790252" cy="4754499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1"/>
          <p:cNvSpPr txBox="1"/>
          <p:nvPr/>
        </p:nvSpPr>
        <p:spPr>
          <a:xfrm>
            <a:off x="0" y="242050"/>
            <a:ext cx="2256300" cy="34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Ballot Rejection Reasons in California: 2012-2025</a:t>
            </a:r>
            <a:endParaRPr sz="26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2"/>
          <p:cNvSpPr txBox="1"/>
          <p:nvPr>
            <p:ph type="ctrTitle"/>
          </p:nvPr>
        </p:nvSpPr>
        <p:spPr>
          <a:xfrm>
            <a:off x="0" y="0"/>
            <a:ext cx="9144000" cy="525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460">
                <a:solidFill>
                  <a:srgbClr val="000000"/>
                </a:solidFill>
                <a:latin typeface="Cantata One"/>
                <a:ea typeface="Cantata One"/>
                <a:cs typeface="Cantata One"/>
                <a:sym typeface="Cantata One"/>
              </a:rPr>
              <a:t>Research Questions</a:t>
            </a:r>
            <a:endParaRPr b="1" sz="2460">
              <a:solidFill>
                <a:srgbClr val="000000"/>
              </a:solidFill>
              <a:latin typeface="Cantata One"/>
              <a:ea typeface="Cantata One"/>
              <a:cs typeface="Cantata One"/>
              <a:sym typeface="Cantata One"/>
            </a:endParaRPr>
          </a:p>
        </p:txBody>
      </p:sp>
      <p:pic>
        <p:nvPicPr>
          <p:cNvPr id="109" name="Google Shape;10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46075" y="1211775"/>
            <a:ext cx="5797924" cy="3931725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2"/>
          <p:cNvSpPr txBox="1"/>
          <p:nvPr/>
        </p:nvSpPr>
        <p:spPr>
          <a:xfrm>
            <a:off x="0" y="889300"/>
            <a:ext cx="3155400" cy="39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ntata One"/>
              <a:buChar char="●"/>
            </a:pPr>
            <a:r>
              <a:rPr lang="en" sz="18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What were the </a:t>
            </a:r>
            <a:r>
              <a:rPr b="1" lang="en" sz="1800" u="sng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race</a:t>
            </a:r>
            <a:r>
              <a:rPr lang="en" sz="18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 and </a:t>
            </a:r>
            <a:r>
              <a:rPr b="1" lang="en" sz="1800" u="sng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age</a:t>
            </a:r>
            <a:r>
              <a:rPr lang="en" sz="18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 disparities in ballot rejection for California’s 2025 special election on prop 50?</a:t>
            </a:r>
            <a:endParaRPr sz="18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ntata One"/>
              <a:buChar char="●"/>
            </a:pPr>
            <a:r>
              <a:rPr lang="en" sz="1800">
                <a:solidFill>
                  <a:schemeClr val="dk1"/>
                </a:solidFill>
                <a:latin typeface="Cantata One"/>
                <a:ea typeface="Cantata One"/>
                <a:cs typeface="Cantata One"/>
                <a:sym typeface="Cantata One"/>
              </a:rPr>
              <a:t>How did these disparities differ across signature rejection, late rejection, and undeliverable ballots? </a:t>
            </a:r>
            <a:endParaRPr sz="18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ntata One"/>
              <a:ea typeface="Cantata One"/>
              <a:cs typeface="Cantata One"/>
              <a:sym typeface="Cantata On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